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Zico Display Outline" charset="1" panose="00000000000000000000"/>
      <p:regular r:id="rId14"/>
    </p:embeddedFont>
    <p:embeddedFont>
      <p:font typeface="Playfair Display" charset="1" panose="00000500000000000000"/>
      <p:regular r:id="rId15"/>
    </p:embeddedFont>
    <p:embeddedFont>
      <p:font typeface="Playfair Display Bold" charset="1" panose="00000800000000000000"/>
      <p:regular r:id="rId16"/>
    </p:embeddedFont>
    <p:embeddedFont>
      <p:font typeface="Playfair Display Italics" charset="1" panose="00000500000000000000"/>
      <p:regular r:id="rId17"/>
    </p:embeddedFont>
    <p:embeddedFont>
      <p:font typeface="Playfair Display Bold Italics" charset="1" panose="00000800000000000000"/>
      <p:regular r:id="rId18"/>
    </p:embeddedFont>
    <p:embeddedFont>
      <p:font typeface="Playfair Display Heavy" charset="1" panose="00000A00000000000000"/>
      <p:regular r:id="rId19"/>
    </p:embeddedFont>
    <p:embeddedFont>
      <p:font typeface="Playfair Display Heavy Italics" charset="1" panose="00000A00000000000000"/>
      <p:regular r:id="rId20"/>
    </p:embeddedFont>
    <p:embeddedFont>
      <p:font typeface="Public Sans" charset="1" panose="00000000000000000000"/>
      <p:regular r:id="rId21"/>
    </p:embeddedFont>
    <p:embeddedFont>
      <p:font typeface="Public Sans Bold" charset="1" panose="00000000000000000000"/>
      <p:regular r:id="rId22"/>
    </p:embeddedFont>
    <p:embeddedFont>
      <p:font typeface="Public Sans Italics" charset="1" panose="00000000000000000000"/>
      <p:regular r:id="rId23"/>
    </p:embeddedFont>
    <p:embeddedFont>
      <p:font typeface="Public Sans Bold Italics" charset="1" panose="00000000000000000000"/>
      <p:regular r:id="rId24"/>
    </p:embeddedFont>
    <p:embeddedFont>
      <p:font typeface="Public Sans Thin" charset="1" panose="00000000000000000000"/>
      <p:regular r:id="rId25"/>
    </p:embeddedFont>
    <p:embeddedFont>
      <p:font typeface="Public Sans Thin Italics" charset="1" panose="00000000000000000000"/>
      <p:regular r:id="rId26"/>
    </p:embeddedFont>
    <p:embeddedFont>
      <p:font typeface="Public Sans Medium" charset="1" panose="00000000000000000000"/>
      <p:regular r:id="rId27"/>
    </p:embeddedFont>
    <p:embeddedFont>
      <p:font typeface="Public Sans Medium Italics" charset="1" panose="00000000000000000000"/>
      <p:regular r:id="rId28"/>
    </p:embeddedFont>
    <p:embeddedFont>
      <p:font typeface="Public Sans Heavy" charset="1" panose="00000000000000000000"/>
      <p:regular r:id="rId29"/>
    </p:embeddedFont>
    <p:embeddedFont>
      <p:font typeface="Public Sans Heavy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82" y="4802960"/>
            <a:ext cx="16230600" cy="529315"/>
          </a:xfrm>
          <a:prstGeom prst="rect">
            <a:avLst/>
          </a:prstGeom>
        </p:spPr>
        <p:txBody>
          <a:bodyPr anchor="t" rtlCol="false" tIns="0" lIns="0" bIns="0" rIns="0">
            <a:spAutoFit/>
          </a:bodyPr>
          <a:lstStyle/>
          <a:p>
            <a:pPr>
              <a:lnSpc>
                <a:spcPts val="4114"/>
              </a:lnSpc>
            </a:pPr>
            <a:r>
              <a:rPr lang="en-US" sz="3214" spc="533">
                <a:solidFill>
                  <a:srgbClr val="2B2C30"/>
                </a:solidFill>
                <a:latin typeface="Roboto Condensed Bold"/>
              </a:rPr>
              <a:t>Transforming Halifax Rental Market For Southwest Properties</a:t>
            </a:r>
          </a:p>
        </p:txBody>
      </p:sp>
      <p:sp>
        <p:nvSpPr>
          <p:cNvPr name="TextBox 4" id="4"/>
          <p:cNvSpPr txBox="true"/>
          <p:nvPr/>
        </p:nvSpPr>
        <p:spPr>
          <a:xfrm rot="0">
            <a:off x="1028706" y="2469191"/>
            <a:ext cx="11094756" cy="2084083"/>
          </a:xfrm>
          <a:prstGeom prst="rect">
            <a:avLst/>
          </a:prstGeom>
        </p:spPr>
        <p:txBody>
          <a:bodyPr anchor="t" rtlCol="false" tIns="0" lIns="0" bIns="0" rIns="0">
            <a:spAutoFit/>
          </a:bodyPr>
          <a:lstStyle/>
          <a:p>
            <a:pPr>
              <a:lnSpc>
                <a:spcPts val="15250"/>
              </a:lnSpc>
            </a:pPr>
            <a:r>
              <a:rPr lang="en-US" sz="16758" spc="83">
                <a:solidFill>
                  <a:srgbClr val="2B2C30"/>
                </a:solidFill>
                <a:latin typeface="Playfair Display"/>
              </a:rPr>
              <a:t>NS-Rentals</a:t>
            </a:r>
          </a:p>
        </p:txBody>
      </p:sp>
      <p:sp>
        <p:nvSpPr>
          <p:cNvPr name="TextBox 5" id="5"/>
          <p:cNvSpPr txBox="true"/>
          <p:nvPr/>
        </p:nvSpPr>
        <p:spPr>
          <a:xfrm rot="0">
            <a:off x="1016407" y="8041005"/>
            <a:ext cx="7862435" cy="1303020"/>
          </a:xfrm>
          <a:prstGeom prst="rect">
            <a:avLst/>
          </a:prstGeom>
        </p:spPr>
        <p:txBody>
          <a:bodyPr anchor="t" rtlCol="false" tIns="0" lIns="0" bIns="0" rIns="0">
            <a:spAutoFit/>
          </a:bodyPr>
          <a:lstStyle/>
          <a:p>
            <a:pPr>
              <a:lnSpc>
                <a:spcPts val="3450"/>
              </a:lnSpc>
            </a:pPr>
            <a:r>
              <a:rPr lang="en-US" sz="2300">
                <a:solidFill>
                  <a:srgbClr val="2B2C30"/>
                </a:solidFill>
                <a:latin typeface="Public Sans"/>
              </a:rPr>
              <a:t>Masters of Computing &amp; Data Analytics</a:t>
            </a:r>
          </a:p>
          <a:p>
            <a:pPr>
              <a:lnSpc>
                <a:spcPts val="3450"/>
              </a:lnSpc>
            </a:pPr>
            <a:r>
              <a:rPr lang="en-US" sz="2300">
                <a:solidFill>
                  <a:srgbClr val="2B2C30"/>
                </a:solidFill>
                <a:latin typeface="Public Sans"/>
              </a:rPr>
              <a:t>Saint Marys University</a:t>
            </a:r>
          </a:p>
          <a:p>
            <a:pPr>
              <a:lnSpc>
                <a:spcPts val="3450"/>
              </a:lnSpc>
            </a:pPr>
            <a:r>
              <a:rPr lang="en-US" sz="2300">
                <a:solidFill>
                  <a:srgbClr val="2B2C30"/>
                </a:solidFill>
                <a:latin typeface="Public Sans"/>
              </a:rPr>
              <a:t>Halifax, Nova Scotia</a:t>
            </a:r>
          </a:p>
        </p:txBody>
      </p:sp>
      <p:sp>
        <p:nvSpPr>
          <p:cNvPr name="TextBox 6" id="6"/>
          <p:cNvSpPr txBox="true"/>
          <p:nvPr/>
        </p:nvSpPr>
        <p:spPr>
          <a:xfrm rot="0">
            <a:off x="14076745" y="8816340"/>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
        <p:nvSpPr>
          <p:cNvPr name="Freeform 7" id="7"/>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LLM-GENERATED INSIGHTS</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504079"/>
            <a:ext cx="8477493" cy="5108886"/>
            <a:chOff x="0" y="0"/>
            <a:chExt cx="11303324" cy="6811849"/>
          </a:xfrm>
        </p:grpSpPr>
        <p:sp>
          <p:nvSpPr>
            <p:cNvPr name="TextBox 5" id="5"/>
            <p:cNvSpPr txBox="true"/>
            <p:nvPr/>
          </p:nvSpPr>
          <p:spPr>
            <a:xfrm rot="0">
              <a:off x="0" y="-76200"/>
              <a:ext cx="11232364" cy="4857080"/>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NS-Rentals enhances its analytical capabilities by incorporating AI-driven comparisons using Large Language Models from OpenAI. This feature enables the analysis of two listings or property management firms by detailing their strengths and weaknesses, which aids in strategic planning. Our use of sophisticated prompt engineering techniques ensures that these comparisons are not only comprehensive but also tailored to be user-oriented, providing clear and actionable insights that help in making informed decisions.</a:t>
              </a:r>
            </a:p>
          </p:txBody>
        </p:sp>
        <p:sp>
          <p:nvSpPr>
            <p:cNvPr name="TextBox 6" id="6"/>
            <p:cNvSpPr txBox="true"/>
            <p:nvPr/>
          </p:nvSpPr>
          <p:spPr>
            <a:xfrm rot="0">
              <a:off x="0" y="5434053"/>
              <a:ext cx="11303324" cy="1377795"/>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AIDrivenAnalytics / StrategicPlanning / ComprehensiveInsights</a:t>
              </a:r>
            </a:p>
          </p:txBody>
        </p:sp>
      </p:grpSp>
      <p:grpSp>
        <p:nvGrpSpPr>
          <p:cNvPr name="Group 7" id="7"/>
          <p:cNvGrpSpPr/>
          <p:nvPr/>
        </p:nvGrpSpPr>
        <p:grpSpPr>
          <a:xfrm rot="0">
            <a:off x="9765075" y="2312790"/>
            <a:ext cx="7773804" cy="5063759"/>
            <a:chOff x="0" y="0"/>
            <a:chExt cx="2364475" cy="1540189"/>
          </a:xfrm>
        </p:grpSpPr>
        <p:sp>
          <p:nvSpPr>
            <p:cNvPr name="Freeform 8" id="8"/>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9" id="9"/>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0" id="10"/>
          <p:cNvGrpSpPr/>
          <p:nvPr/>
        </p:nvGrpSpPr>
        <p:grpSpPr>
          <a:xfrm rot="0">
            <a:off x="10375774" y="2686128"/>
            <a:ext cx="6552408" cy="4317083"/>
            <a:chOff x="0" y="0"/>
            <a:chExt cx="8736544" cy="5756111"/>
          </a:xfrm>
        </p:grpSpPr>
        <p:pic>
          <p:nvPicPr>
            <p:cNvPr name="Picture 11" id="11"/>
            <p:cNvPicPr>
              <a:picLocks noChangeAspect="true"/>
            </p:cNvPicPr>
            <p:nvPr/>
          </p:nvPicPr>
          <p:blipFill>
            <a:blip r:embed="rId2"/>
            <a:srcRect l="7162" t="0" r="7162" b="0"/>
            <a:stretch>
              <a:fillRect/>
            </a:stretch>
          </p:blipFill>
          <p:spPr>
            <a:xfrm flipH="false" flipV="false">
              <a:off x="0" y="0"/>
              <a:ext cx="8736544" cy="5756111"/>
            </a:xfrm>
            <a:prstGeom prst="rect">
              <a:avLst/>
            </a:prstGeom>
          </p:spPr>
        </p:pic>
      </p:grpSp>
      <p:sp>
        <p:nvSpPr>
          <p:cNvPr name="Freeform 12" id="12"/>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ALERT SYSTEMS</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504079"/>
            <a:ext cx="8477493" cy="5108886"/>
            <a:chOff x="0" y="0"/>
            <a:chExt cx="11303324" cy="6811849"/>
          </a:xfrm>
        </p:grpSpPr>
        <p:sp>
          <p:nvSpPr>
            <p:cNvPr name="TextBox 5" id="5"/>
            <p:cNvSpPr txBox="true"/>
            <p:nvPr/>
          </p:nvSpPr>
          <p:spPr>
            <a:xfrm rot="0">
              <a:off x="0" y="-76200"/>
              <a:ext cx="11232364" cy="4857080"/>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NS-Rentals equips Southwest Properties with an advanced alert system to stay ahead in the competitive Halifax rental market. Our system meticulously monitors developments within the Halifax Regional Municipality by scraping HRM Blog channels. This ensures that all new market advancements are quickly communicated to our analysts through email alerts. This proactive approach allows Southwest Properties to swiftly respond to new opportunities and regulatory changes, thereby maintaining their competitive edge in a dynamic market environment.</a:t>
              </a:r>
            </a:p>
          </p:txBody>
        </p:sp>
        <p:sp>
          <p:nvSpPr>
            <p:cNvPr name="TextBox 6" id="6"/>
            <p:cNvSpPr txBox="true"/>
            <p:nvPr/>
          </p:nvSpPr>
          <p:spPr>
            <a:xfrm rot="0">
              <a:off x="0" y="5434053"/>
              <a:ext cx="11303324" cy="1377795"/>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MarketAlerts / ProactiveUpdates / CompetitiveEdge</a:t>
              </a:r>
            </a:p>
          </p:txBody>
        </p:sp>
      </p:grpSp>
      <p:grpSp>
        <p:nvGrpSpPr>
          <p:cNvPr name="Group 7" id="7"/>
          <p:cNvGrpSpPr/>
          <p:nvPr/>
        </p:nvGrpSpPr>
        <p:grpSpPr>
          <a:xfrm rot="0">
            <a:off x="9765075" y="2312790"/>
            <a:ext cx="7773804" cy="5063759"/>
            <a:chOff x="0" y="0"/>
            <a:chExt cx="2364475" cy="1540189"/>
          </a:xfrm>
        </p:grpSpPr>
        <p:sp>
          <p:nvSpPr>
            <p:cNvPr name="Freeform 8" id="8"/>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9" id="9"/>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0" id="10"/>
          <p:cNvGrpSpPr/>
          <p:nvPr/>
        </p:nvGrpSpPr>
        <p:grpSpPr>
          <a:xfrm rot="0">
            <a:off x="10375774" y="2686128"/>
            <a:ext cx="6552408" cy="4317083"/>
            <a:chOff x="0" y="0"/>
            <a:chExt cx="8736544" cy="5756111"/>
          </a:xfrm>
        </p:grpSpPr>
        <p:pic>
          <p:nvPicPr>
            <p:cNvPr name="Picture 11" id="11"/>
            <p:cNvPicPr>
              <a:picLocks noChangeAspect="true"/>
            </p:cNvPicPr>
            <p:nvPr/>
          </p:nvPicPr>
          <p:blipFill>
            <a:blip r:embed="rId2"/>
            <a:srcRect l="6064" t="0" r="6064" b="0"/>
            <a:stretch>
              <a:fillRect/>
            </a:stretch>
          </p:blipFill>
          <p:spPr>
            <a:xfrm flipH="false" flipV="false">
              <a:off x="0" y="0"/>
              <a:ext cx="8736544" cy="5756111"/>
            </a:xfrm>
            <a:prstGeom prst="rect">
              <a:avLst/>
            </a:prstGeom>
          </p:spPr>
        </p:pic>
      </p:grpSp>
      <p:sp>
        <p:nvSpPr>
          <p:cNvPr name="Freeform 12" id="12"/>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82" y="4738317"/>
            <a:ext cx="16230600" cy="639076"/>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Zico Display Outline"/>
              </a:rPr>
              <a:t>NS-Rentals: Transforming the Halifax Rental Market</a:t>
            </a:r>
          </a:p>
        </p:txBody>
      </p:sp>
      <p:sp>
        <p:nvSpPr>
          <p:cNvPr name="TextBox 4" id="4"/>
          <p:cNvSpPr txBox="true"/>
          <p:nvPr/>
        </p:nvSpPr>
        <p:spPr>
          <a:xfrm rot="0">
            <a:off x="850974" y="2332416"/>
            <a:ext cx="16408332" cy="2084083"/>
          </a:xfrm>
          <a:prstGeom prst="rect">
            <a:avLst/>
          </a:prstGeom>
        </p:spPr>
        <p:txBody>
          <a:bodyPr anchor="t" rtlCol="false" tIns="0" lIns="0" bIns="0" rIns="0">
            <a:spAutoFit/>
          </a:bodyPr>
          <a:lstStyle/>
          <a:p>
            <a:pPr>
              <a:lnSpc>
                <a:spcPts val="15250"/>
              </a:lnSpc>
            </a:pPr>
            <a:r>
              <a:rPr lang="en-US" sz="16758" spc="83">
                <a:solidFill>
                  <a:srgbClr val="2B2C30"/>
                </a:solidFill>
                <a:latin typeface="Playfair Display"/>
              </a:rPr>
              <a:t>Thank you!</a:t>
            </a:r>
          </a:p>
        </p:txBody>
      </p:sp>
      <p:sp>
        <p:nvSpPr>
          <p:cNvPr name="TextBox 5" id="5"/>
          <p:cNvSpPr txBox="true"/>
          <p:nvPr/>
        </p:nvSpPr>
        <p:spPr>
          <a:xfrm rot="0">
            <a:off x="1006882" y="7879161"/>
            <a:ext cx="7862435" cy="1741170"/>
          </a:xfrm>
          <a:prstGeom prst="rect">
            <a:avLst/>
          </a:prstGeom>
        </p:spPr>
        <p:txBody>
          <a:bodyPr anchor="t" rtlCol="false" tIns="0" lIns="0" bIns="0" rIns="0">
            <a:spAutoFit/>
          </a:bodyPr>
          <a:lstStyle/>
          <a:p>
            <a:pPr>
              <a:lnSpc>
                <a:spcPts val="3450"/>
              </a:lnSpc>
            </a:pPr>
            <a:r>
              <a:rPr lang="en-US" sz="2300">
                <a:solidFill>
                  <a:srgbClr val="2B2C30"/>
                </a:solidFill>
                <a:latin typeface="Public Sans"/>
              </a:rPr>
              <a:t>Masters of Computing &amp; Data Analytics</a:t>
            </a:r>
          </a:p>
          <a:p>
            <a:pPr>
              <a:lnSpc>
                <a:spcPts val="3450"/>
              </a:lnSpc>
            </a:pPr>
            <a:r>
              <a:rPr lang="en-US" sz="2300">
                <a:solidFill>
                  <a:srgbClr val="2B2C30"/>
                </a:solidFill>
                <a:latin typeface="Public Sans"/>
              </a:rPr>
              <a:t>Saint Marys University</a:t>
            </a:r>
          </a:p>
          <a:p>
            <a:pPr>
              <a:lnSpc>
                <a:spcPts val="3450"/>
              </a:lnSpc>
            </a:pPr>
            <a:r>
              <a:rPr lang="en-US" sz="2300">
                <a:solidFill>
                  <a:srgbClr val="2B2C30"/>
                </a:solidFill>
                <a:latin typeface="Public Sans"/>
              </a:rPr>
              <a:t>Halifax, Nova Scotia</a:t>
            </a:r>
          </a:p>
          <a:p>
            <a:pPr>
              <a:lnSpc>
                <a:spcPts val="3450"/>
              </a:lnSpc>
            </a:pPr>
          </a:p>
        </p:txBody>
      </p:sp>
      <p:sp>
        <p:nvSpPr>
          <p:cNvPr name="TextBox 6" id="6"/>
          <p:cNvSpPr txBox="true"/>
          <p:nvPr/>
        </p:nvSpPr>
        <p:spPr>
          <a:xfrm rot="0">
            <a:off x="14395559" y="8730615"/>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
        <p:nvSpPr>
          <p:cNvPr name="Freeform 7" id="7"/>
          <p:cNvSpPr/>
          <p:nvPr/>
        </p:nvSpPr>
        <p:spPr>
          <a:xfrm flipH="false" flipV="false" rot="0">
            <a:off x="17020560" y="8530756"/>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1006871" y="2950787"/>
            <a:ext cx="3783488" cy="2269305"/>
            <a:chOff x="0" y="0"/>
            <a:chExt cx="5044650" cy="3025740"/>
          </a:xfrm>
        </p:grpSpPr>
        <p:pic>
          <p:nvPicPr>
            <p:cNvPr name="Picture 5" id="5"/>
            <p:cNvPicPr>
              <a:picLocks noChangeAspect="true"/>
            </p:cNvPicPr>
            <p:nvPr/>
          </p:nvPicPr>
          <p:blipFill>
            <a:blip r:embed="rId4"/>
            <a:srcRect l="0" t="10013" r="0" b="10013"/>
            <a:stretch>
              <a:fillRect/>
            </a:stretch>
          </p:blipFill>
          <p:spPr>
            <a:xfrm flipH="false" flipV="false">
              <a:off x="0" y="0"/>
              <a:ext cx="5044650" cy="3025740"/>
            </a:xfrm>
            <a:prstGeom prst="rect">
              <a:avLst/>
            </a:prstGeom>
          </p:spPr>
        </p:pic>
      </p:grpSp>
      <p:grpSp>
        <p:nvGrpSpPr>
          <p:cNvPr name="Group 6" id="6"/>
          <p:cNvGrpSpPr/>
          <p:nvPr/>
        </p:nvGrpSpPr>
        <p:grpSpPr>
          <a:xfrm rot="0">
            <a:off x="5172721" y="2950787"/>
            <a:ext cx="3783488" cy="2269305"/>
            <a:chOff x="0" y="0"/>
            <a:chExt cx="5044650" cy="3025740"/>
          </a:xfrm>
        </p:grpSpPr>
        <p:pic>
          <p:nvPicPr>
            <p:cNvPr name="Picture 7" id="7"/>
            <p:cNvPicPr>
              <a:picLocks noChangeAspect="true"/>
            </p:cNvPicPr>
            <p:nvPr/>
          </p:nvPicPr>
          <p:blipFill>
            <a:blip r:embed="rId5"/>
            <a:srcRect l="0" t="8684" r="0" b="31336"/>
            <a:stretch>
              <a:fillRect/>
            </a:stretch>
          </p:blipFill>
          <p:spPr>
            <a:xfrm flipH="false" flipV="false">
              <a:off x="0" y="0"/>
              <a:ext cx="5044650" cy="3025740"/>
            </a:xfrm>
            <a:prstGeom prst="rect">
              <a:avLst/>
            </a:prstGeom>
          </p:spPr>
        </p:pic>
      </p:grpSp>
      <p:grpSp>
        <p:nvGrpSpPr>
          <p:cNvPr name="Group 8" id="8"/>
          <p:cNvGrpSpPr/>
          <p:nvPr/>
        </p:nvGrpSpPr>
        <p:grpSpPr>
          <a:xfrm rot="0">
            <a:off x="9337209" y="2950787"/>
            <a:ext cx="3783488" cy="2269305"/>
            <a:chOff x="0" y="0"/>
            <a:chExt cx="5044650" cy="3025740"/>
          </a:xfrm>
        </p:grpSpPr>
        <p:pic>
          <p:nvPicPr>
            <p:cNvPr name="Picture 9" id="9"/>
            <p:cNvPicPr>
              <a:picLocks noChangeAspect="true"/>
            </p:cNvPicPr>
            <p:nvPr/>
          </p:nvPicPr>
          <p:blipFill>
            <a:blip r:embed="rId6"/>
            <a:srcRect l="0" t="169" r="0" b="54846"/>
            <a:stretch>
              <a:fillRect/>
            </a:stretch>
          </p:blipFill>
          <p:spPr>
            <a:xfrm flipH="false" flipV="false">
              <a:off x="0" y="0"/>
              <a:ext cx="5044650" cy="3025740"/>
            </a:xfrm>
            <a:prstGeom prst="rect">
              <a:avLst/>
            </a:prstGeom>
          </p:spPr>
        </p:pic>
      </p:grpSp>
      <p:grpSp>
        <p:nvGrpSpPr>
          <p:cNvPr name="Group 10" id="10"/>
          <p:cNvGrpSpPr/>
          <p:nvPr/>
        </p:nvGrpSpPr>
        <p:grpSpPr>
          <a:xfrm rot="0">
            <a:off x="13453983" y="2950787"/>
            <a:ext cx="3783488" cy="2269305"/>
            <a:chOff x="0" y="0"/>
            <a:chExt cx="5044650" cy="3025740"/>
          </a:xfrm>
        </p:grpSpPr>
        <p:pic>
          <p:nvPicPr>
            <p:cNvPr name="Picture 11" id="11"/>
            <p:cNvPicPr>
              <a:picLocks noChangeAspect="true"/>
            </p:cNvPicPr>
            <p:nvPr/>
          </p:nvPicPr>
          <p:blipFill>
            <a:blip r:embed="rId7"/>
            <a:srcRect l="0" t="3790" r="0" b="42103"/>
            <a:stretch>
              <a:fillRect/>
            </a:stretch>
          </p:blipFill>
          <p:spPr>
            <a:xfrm flipH="false" flipV="false">
              <a:off x="0" y="0"/>
              <a:ext cx="5044650" cy="3025740"/>
            </a:xfrm>
            <a:prstGeom prst="rect">
              <a:avLst/>
            </a:prstGeom>
          </p:spPr>
        </p:pic>
      </p:grpSp>
      <p:grpSp>
        <p:nvGrpSpPr>
          <p:cNvPr name="Group 12" id="12"/>
          <p:cNvGrpSpPr/>
          <p:nvPr/>
        </p:nvGrpSpPr>
        <p:grpSpPr>
          <a:xfrm rot="0">
            <a:off x="1516029" y="2778793"/>
            <a:ext cx="2998533" cy="2688178"/>
            <a:chOff x="0" y="0"/>
            <a:chExt cx="1379207" cy="1236456"/>
          </a:xfrm>
        </p:grpSpPr>
        <p:sp>
          <p:nvSpPr>
            <p:cNvPr name="Freeform 13" id="13"/>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4" id="14"/>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5" id="15"/>
          <p:cNvGrpSpPr/>
          <p:nvPr/>
        </p:nvGrpSpPr>
        <p:grpSpPr>
          <a:xfrm rot="0">
            <a:off x="5681879" y="2778793"/>
            <a:ext cx="2998533" cy="2688178"/>
            <a:chOff x="0" y="0"/>
            <a:chExt cx="1379207" cy="1236456"/>
          </a:xfrm>
        </p:grpSpPr>
        <p:sp>
          <p:nvSpPr>
            <p:cNvPr name="Freeform 16" id="16"/>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7" id="17"/>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8" id="18"/>
          <p:cNvGrpSpPr/>
          <p:nvPr/>
        </p:nvGrpSpPr>
        <p:grpSpPr>
          <a:xfrm rot="0">
            <a:off x="9846367" y="2778793"/>
            <a:ext cx="2998533" cy="2688178"/>
            <a:chOff x="0" y="0"/>
            <a:chExt cx="1379207" cy="1236456"/>
          </a:xfrm>
        </p:grpSpPr>
        <p:sp>
          <p:nvSpPr>
            <p:cNvPr name="Freeform 19" id="19"/>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0" id="20"/>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3963141" y="2778793"/>
            <a:ext cx="2998533" cy="2688178"/>
            <a:chOff x="0" y="0"/>
            <a:chExt cx="1379207" cy="1236456"/>
          </a:xfrm>
        </p:grpSpPr>
        <p:sp>
          <p:nvSpPr>
            <p:cNvPr name="Freeform 22" id="22"/>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sp>
        <p:nvSpPr>
          <p:cNvPr name="TextBox 24" id="2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MEET THE TEAM</a:t>
            </a:r>
          </a:p>
        </p:txBody>
      </p:sp>
      <p:grpSp>
        <p:nvGrpSpPr>
          <p:cNvPr name="Group 25" id="25"/>
          <p:cNvGrpSpPr/>
          <p:nvPr/>
        </p:nvGrpSpPr>
        <p:grpSpPr>
          <a:xfrm rot="0">
            <a:off x="1016407" y="5805807"/>
            <a:ext cx="3773952" cy="802640"/>
            <a:chOff x="0" y="0"/>
            <a:chExt cx="5031935" cy="1070187"/>
          </a:xfrm>
        </p:grpSpPr>
        <p:sp>
          <p:nvSpPr>
            <p:cNvPr name="TextBox 26" id="26"/>
            <p:cNvSpPr txBox="true"/>
            <p:nvPr/>
          </p:nvSpPr>
          <p:spPr>
            <a:xfrm rot="0">
              <a:off x="0" y="57150"/>
              <a:ext cx="5015545" cy="345863"/>
            </a:xfrm>
            <a:prstGeom prst="rect">
              <a:avLst/>
            </a:prstGeom>
          </p:spPr>
          <p:txBody>
            <a:bodyPr anchor="t" rtlCol="false" tIns="0" lIns="0" bIns="0" rIns="0">
              <a:spAutoFit/>
            </a:bodyPr>
            <a:lstStyle/>
            <a:p>
              <a:pPr>
                <a:lnSpc>
                  <a:spcPts val="1820"/>
                </a:lnSpc>
              </a:pPr>
              <a:r>
                <a:rPr lang="en-US" sz="2000" spc="10">
                  <a:solidFill>
                    <a:srgbClr val="2B2C30"/>
                  </a:solidFill>
                  <a:latin typeface="Playfair Display Italics"/>
                </a:rPr>
                <a:t>MCDA - Student</a:t>
              </a:r>
            </a:p>
          </p:txBody>
        </p:sp>
        <p:sp>
          <p:nvSpPr>
            <p:cNvPr name="TextBox 27" id="27"/>
            <p:cNvSpPr txBox="true"/>
            <p:nvPr/>
          </p:nvSpPr>
          <p:spPr>
            <a:xfrm rot="0">
              <a:off x="0" y="437938"/>
              <a:ext cx="5031935"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Tejasvi Bhutiyal</a:t>
              </a:r>
            </a:p>
          </p:txBody>
        </p:sp>
      </p:grpSp>
      <p:grpSp>
        <p:nvGrpSpPr>
          <p:cNvPr name="Group 28" id="28"/>
          <p:cNvGrpSpPr/>
          <p:nvPr/>
        </p:nvGrpSpPr>
        <p:grpSpPr>
          <a:xfrm rot="0">
            <a:off x="9329035" y="5805807"/>
            <a:ext cx="3773952" cy="802640"/>
            <a:chOff x="0" y="0"/>
            <a:chExt cx="5031935" cy="1070187"/>
          </a:xfrm>
        </p:grpSpPr>
        <p:sp>
          <p:nvSpPr>
            <p:cNvPr name="TextBox 29" id="29"/>
            <p:cNvSpPr txBox="true"/>
            <p:nvPr/>
          </p:nvSpPr>
          <p:spPr>
            <a:xfrm rot="0">
              <a:off x="0" y="57150"/>
              <a:ext cx="5015545" cy="345863"/>
            </a:xfrm>
            <a:prstGeom prst="rect">
              <a:avLst/>
            </a:prstGeom>
          </p:spPr>
          <p:txBody>
            <a:bodyPr anchor="t" rtlCol="false" tIns="0" lIns="0" bIns="0" rIns="0">
              <a:spAutoFit/>
            </a:bodyPr>
            <a:lstStyle/>
            <a:p>
              <a:pPr>
                <a:lnSpc>
                  <a:spcPts val="1820"/>
                </a:lnSpc>
              </a:pPr>
              <a:r>
                <a:rPr lang="en-US" sz="2000" spc="10">
                  <a:solidFill>
                    <a:srgbClr val="2B2C30"/>
                  </a:solidFill>
                  <a:latin typeface="Playfair Display Italics"/>
                </a:rPr>
                <a:t>MCDA - Student</a:t>
              </a:r>
            </a:p>
          </p:txBody>
        </p:sp>
        <p:sp>
          <p:nvSpPr>
            <p:cNvPr name="TextBox 30" id="30"/>
            <p:cNvSpPr txBox="true"/>
            <p:nvPr/>
          </p:nvSpPr>
          <p:spPr>
            <a:xfrm rot="0">
              <a:off x="0" y="437938"/>
              <a:ext cx="5031935"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Rakshit Gupta</a:t>
              </a:r>
            </a:p>
          </p:txBody>
        </p:sp>
      </p:grpSp>
      <p:grpSp>
        <p:nvGrpSpPr>
          <p:cNvPr name="Group 31" id="31"/>
          <p:cNvGrpSpPr/>
          <p:nvPr/>
        </p:nvGrpSpPr>
        <p:grpSpPr>
          <a:xfrm rot="0">
            <a:off x="5172721" y="5805807"/>
            <a:ext cx="3773952" cy="802640"/>
            <a:chOff x="0" y="0"/>
            <a:chExt cx="5031935" cy="1070187"/>
          </a:xfrm>
        </p:grpSpPr>
        <p:sp>
          <p:nvSpPr>
            <p:cNvPr name="TextBox 32" id="32"/>
            <p:cNvSpPr txBox="true"/>
            <p:nvPr/>
          </p:nvSpPr>
          <p:spPr>
            <a:xfrm rot="0">
              <a:off x="0" y="57150"/>
              <a:ext cx="5015545" cy="345863"/>
            </a:xfrm>
            <a:prstGeom prst="rect">
              <a:avLst/>
            </a:prstGeom>
          </p:spPr>
          <p:txBody>
            <a:bodyPr anchor="t" rtlCol="false" tIns="0" lIns="0" bIns="0" rIns="0">
              <a:spAutoFit/>
            </a:bodyPr>
            <a:lstStyle/>
            <a:p>
              <a:pPr>
                <a:lnSpc>
                  <a:spcPts val="1820"/>
                </a:lnSpc>
              </a:pPr>
              <a:r>
                <a:rPr lang="en-US" sz="2000" spc="10">
                  <a:solidFill>
                    <a:srgbClr val="2B2C30"/>
                  </a:solidFill>
                  <a:latin typeface="Playfair Display Italics"/>
                </a:rPr>
                <a:t>MCDA - Student</a:t>
              </a:r>
            </a:p>
          </p:txBody>
        </p:sp>
        <p:sp>
          <p:nvSpPr>
            <p:cNvPr name="TextBox 33" id="33"/>
            <p:cNvSpPr txBox="true"/>
            <p:nvPr/>
          </p:nvSpPr>
          <p:spPr>
            <a:xfrm rot="0">
              <a:off x="0" y="437938"/>
              <a:ext cx="5031935"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Raoof Naushad</a:t>
              </a:r>
            </a:p>
          </p:txBody>
        </p:sp>
      </p:grpSp>
      <p:grpSp>
        <p:nvGrpSpPr>
          <p:cNvPr name="Group 34" id="34"/>
          <p:cNvGrpSpPr/>
          <p:nvPr/>
        </p:nvGrpSpPr>
        <p:grpSpPr>
          <a:xfrm rot="0">
            <a:off x="13485348" y="5805807"/>
            <a:ext cx="3773952" cy="802640"/>
            <a:chOff x="0" y="0"/>
            <a:chExt cx="5031935" cy="1070187"/>
          </a:xfrm>
        </p:grpSpPr>
        <p:sp>
          <p:nvSpPr>
            <p:cNvPr name="TextBox 35" id="35"/>
            <p:cNvSpPr txBox="true"/>
            <p:nvPr/>
          </p:nvSpPr>
          <p:spPr>
            <a:xfrm rot="0">
              <a:off x="0" y="57150"/>
              <a:ext cx="5015545" cy="345863"/>
            </a:xfrm>
            <a:prstGeom prst="rect">
              <a:avLst/>
            </a:prstGeom>
          </p:spPr>
          <p:txBody>
            <a:bodyPr anchor="t" rtlCol="false" tIns="0" lIns="0" bIns="0" rIns="0">
              <a:spAutoFit/>
            </a:bodyPr>
            <a:lstStyle/>
            <a:p>
              <a:pPr>
                <a:lnSpc>
                  <a:spcPts val="1820"/>
                </a:lnSpc>
              </a:pPr>
              <a:r>
                <a:rPr lang="en-US" sz="2000" spc="10">
                  <a:solidFill>
                    <a:srgbClr val="2B2C30"/>
                  </a:solidFill>
                  <a:latin typeface="Playfair Display Italics"/>
                </a:rPr>
                <a:t>MCDA - Student</a:t>
              </a:r>
            </a:p>
          </p:txBody>
        </p:sp>
        <p:sp>
          <p:nvSpPr>
            <p:cNvPr name="TextBox 36" id="36"/>
            <p:cNvSpPr txBox="true"/>
            <p:nvPr/>
          </p:nvSpPr>
          <p:spPr>
            <a:xfrm rot="0">
              <a:off x="0" y="437938"/>
              <a:ext cx="5031935"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Vrushali Prajapati</a:t>
              </a:r>
            </a:p>
          </p:txBody>
        </p:sp>
      </p:grpSp>
      <p:sp>
        <p:nvSpPr>
          <p:cNvPr name="TextBox 37" id="37"/>
          <p:cNvSpPr txBox="true"/>
          <p:nvPr/>
        </p:nvSpPr>
        <p:spPr>
          <a:xfrm rot="0">
            <a:off x="13963141" y="8838733"/>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7059052" y="9362539"/>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4018" y="5587477"/>
            <a:ext cx="4696848" cy="606425"/>
          </a:xfrm>
          <a:prstGeom prst="rect">
            <a:avLst/>
          </a:prstGeom>
        </p:spPr>
        <p:txBody>
          <a:bodyPr anchor="t" rtlCol="false" tIns="0" lIns="0" bIns="0" rIns="0">
            <a:spAutoFit/>
          </a:bodyPr>
          <a:lstStyle/>
          <a:p>
            <a:pPr>
              <a:lnSpc>
                <a:spcPts val="2274"/>
              </a:lnSpc>
            </a:pPr>
            <a:r>
              <a:rPr lang="en-US" sz="2499" spc="12">
                <a:solidFill>
                  <a:srgbClr val="2B2C30"/>
                </a:solidFill>
                <a:latin typeface="Arimo Bold Italics"/>
              </a:rPr>
              <a:t>Overview of Current Method</a:t>
            </a:r>
          </a:p>
          <a:p>
            <a:pPr>
              <a:lnSpc>
                <a:spcPts val="2274"/>
              </a:lnSpc>
            </a:pPr>
          </a:p>
        </p:txBody>
      </p:sp>
      <p:sp>
        <p:nvSpPr>
          <p:cNvPr name="TextBox 4" id="4"/>
          <p:cNvSpPr txBox="true"/>
          <p:nvPr/>
        </p:nvSpPr>
        <p:spPr>
          <a:xfrm rot="0">
            <a:off x="6255295" y="5562522"/>
            <a:ext cx="6014615" cy="790575"/>
          </a:xfrm>
          <a:prstGeom prst="rect">
            <a:avLst/>
          </a:prstGeom>
        </p:spPr>
        <p:txBody>
          <a:bodyPr anchor="t" rtlCol="false" tIns="0" lIns="0" bIns="0" rIns="0">
            <a:spAutoFit/>
          </a:bodyPr>
          <a:lstStyle/>
          <a:p>
            <a:pPr>
              <a:lnSpc>
                <a:spcPts val="3149"/>
              </a:lnSpc>
            </a:pPr>
            <a:r>
              <a:rPr lang="en-US" sz="2499" spc="12">
                <a:solidFill>
                  <a:srgbClr val="2B2C30"/>
                </a:solidFill>
                <a:latin typeface="Arimo Bold Italics"/>
              </a:rPr>
              <a:t>Challenges with the Current Method</a:t>
            </a:r>
          </a:p>
          <a:p>
            <a:pPr>
              <a:lnSpc>
                <a:spcPts val="3149"/>
              </a:lnSpc>
            </a:pPr>
          </a:p>
        </p:txBody>
      </p:sp>
      <p:sp>
        <p:nvSpPr>
          <p:cNvPr name="TextBox 5" id="5"/>
          <p:cNvSpPr txBox="true"/>
          <p:nvPr/>
        </p:nvSpPr>
        <p:spPr>
          <a:xfrm rot="0">
            <a:off x="12269910" y="5648247"/>
            <a:ext cx="4453653" cy="320675"/>
          </a:xfrm>
          <a:prstGeom prst="rect">
            <a:avLst/>
          </a:prstGeom>
        </p:spPr>
        <p:txBody>
          <a:bodyPr anchor="t" rtlCol="false" tIns="0" lIns="0" bIns="0" rIns="0">
            <a:spAutoFit/>
          </a:bodyPr>
          <a:lstStyle/>
          <a:p>
            <a:pPr>
              <a:lnSpc>
                <a:spcPts val="2274"/>
              </a:lnSpc>
            </a:pPr>
            <a:r>
              <a:rPr lang="en-US" sz="2499" spc="12">
                <a:solidFill>
                  <a:srgbClr val="2B2C30"/>
                </a:solidFill>
                <a:latin typeface="Arimo Bold Italics"/>
              </a:rPr>
              <a:t>Proposed Enhancements</a:t>
            </a:r>
          </a:p>
        </p:txBody>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PROBLEM STATEMENT</a:t>
            </a:r>
          </a:p>
        </p:txBody>
      </p:sp>
      <p:sp>
        <p:nvSpPr>
          <p:cNvPr name="AutoShape 7" id="7"/>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8" id="8"/>
          <p:cNvSpPr txBox="true"/>
          <p:nvPr/>
        </p:nvSpPr>
        <p:spPr>
          <a:xfrm rot="0">
            <a:off x="530145" y="6315377"/>
            <a:ext cx="4271464" cy="265684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2B2C30"/>
                </a:solidFill>
                <a:latin typeface="Public Sans"/>
              </a:rPr>
              <a:t>Manual compilation of competitor analysis data into Google Sheets.</a:t>
            </a:r>
          </a:p>
          <a:p>
            <a:pPr>
              <a:lnSpc>
                <a:spcPts val="2659"/>
              </a:lnSpc>
            </a:pPr>
          </a:p>
          <a:p>
            <a:pPr marL="410209" indent="-205105" lvl="1">
              <a:lnSpc>
                <a:spcPts val="2659"/>
              </a:lnSpc>
              <a:buFont typeface="Arial"/>
              <a:buChar char="•"/>
            </a:pPr>
            <a:r>
              <a:rPr lang="en-US" sz="1899">
                <a:solidFill>
                  <a:srgbClr val="2B2C30"/>
                </a:solidFill>
                <a:latin typeface="Public Sans"/>
              </a:rPr>
              <a:t>Data from Google Sheets is synced with an online platform to create visual and database dashboards.</a:t>
            </a:r>
          </a:p>
          <a:p>
            <a:pPr>
              <a:lnSpc>
                <a:spcPts val="2659"/>
              </a:lnSpc>
            </a:pPr>
          </a:p>
        </p:txBody>
      </p:sp>
      <p:sp>
        <p:nvSpPr>
          <p:cNvPr name="TextBox 9" id="9"/>
          <p:cNvSpPr txBox="true"/>
          <p:nvPr/>
        </p:nvSpPr>
        <p:spPr>
          <a:xfrm rot="0">
            <a:off x="6307047" y="6226909"/>
            <a:ext cx="4735132" cy="376428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B2C30"/>
                </a:solidFill>
                <a:latin typeface="Public Sans"/>
              </a:rPr>
              <a:t>Labor-intensive process requiring substantial manual input.</a:t>
            </a:r>
          </a:p>
          <a:p>
            <a:pPr>
              <a:lnSpc>
                <a:spcPts val="2520"/>
              </a:lnSpc>
            </a:pPr>
          </a:p>
          <a:p>
            <a:pPr marL="388620" indent="-194310" lvl="1">
              <a:lnSpc>
                <a:spcPts val="2520"/>
              </a:lnSpc>
              <a:buFont typeface="Arial"/>
              <a:buChar char="•"/>
            </a:pPr>
            <a:r>
              <a:rPr lang="en-US" sz="1800">
                <a:solidFill>
                  <a:srgbClr val="2B2C30"/>
                </a:solidFill>
                <a:latin typeface="Public Sans"/>
              </a:rPr>
              <a:t>Infrequent updates lead to the use of stale data.</a:t>
            </a:r>
          </a:p>
          <a:p>
            <a:pPr>
              <a:lnSpc>
                <a:spcPts val="2520"/>
              </a:lnSpc>
            </a:pPr>
          </a:p>
          <a:p>
            <a:pPr marL="388620" indent="-194310" lvl="1">
              <a:lnSpc>
                <a:spcPts val="2520"/>
              </a:lnSpc>
              <a:buFont typeface="Arial"/>
              <a:buChar char="•"/>
            </a:pPr>
            <a:r>
              <a:rPr lang="en-US" sz="1800">
                <a:solidFill>
                  <a:srgbClr val="2B2C30"/>
                </a:solidFill>
                <a:latin typeface="Public Sans"/>
              </a:rPr>
              <a:t>Time-consuming procedures reduce operational efficiency.</a:t>
            </a:r>
          </a:p>
          <a:p>
            <a:pPr>
              <a:lnSpc>
                <a:spcPts val="2520"/>
              </a:lnSpc>
            </a:pPr>
          </a:p>
          <a:p>
            <a:pPr marL="388620" indent="-194310" lvl="1">
              <a:lnSpc>
                <a:spcPts val="2520"/>
              </a:lnSpc>
              <a:buFont typeface="Arial"/>
              <a:buChar char="•"/>
            </a:pPr>
            <a:r>
              <a:rPr lang="en-US" sz="1800">
                <a:solidFill>
                  <a:srgbClr val="2B2C30"/>
                </a:solidFill>
                <a:latin typeface="Public Sans"/>
              </a:rPr>
              <a:t>Stale data negatively impacts pricing strategies and market competitiveness.</a:t>
            </a:r>
          </a:p>
          <a:p>
            <a:pPr>
              <a:lnSpc>
                <a:spcPts val="2520"/>
              </a:lnSpc>
            </a:pPr>
          </a:p>
        </p:txBody>
      </p:sp>
      <p:sp>
        <p:nvSpPr>
          <p:cNvPr name="TextBox 10" id="10"/>
          <p:cNvSpPr txBox="true"/>
          <p:nvPr/>
        </p:nvSpPr>
        <p:spPr>
          <a:xfrm rot="0">
            <a:off x="12064844" y="6226909"/>
            <a:ext cx="5361154" cy="313563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B2C30"/>
                </a:solidFill>
                <a:latin typeface="Public Sans"/>
              </a:rPr>
              <a:t>Automate the data collection process to eliminate manual spreadsheet creation.</a:t>
            </a:r>
          </a:p>
          <a:p>
            <a:pPr>
              <a:lnSpc>
                <a:spcPts val="2520"/>
              </a:lnSpc>
            </a:pPr>
          </a:p>
          <a:p>
            <a:pPr marL="388620" indent="-194310" lvl="1">
              <a:lnSpc>
                <a:spcPts val="2520"/>
              </a:lnSpc>
              <a:buFont typeface="Arial"/>
              <a:buChar char="•"/>
            </a:pPr>
            <a:r>
              <a:rPr lang="en-US" sz="1800">
                <a:solidFill>
                  <a:srgbClr val="2B2C30"/>
                </a:solidFill>
                <a:latin typeface="Public Sans"/>
              </a:rPr>
              <a:t>Implement advanced data scraping and analytics tools to ensure real-time data updates.</a:t>
            </a:r>
          </a:p>
          <a:p>
            <a:pPr>
              <a:lnSpc>
                <a:spcPts val="2520"/>
              </a:lnSpc>
            </a:pPr>
          </a:p>
          <a:p>
            <a:pPr marL="388620" indent="-194310" lvl="1">
              <a:lnSpc>
                <a:spcPts val="2520"/>
              </a:lnSpc>
              <a:buFont typeface="Arial"/>
              <a:buChar char="•"/>
            </a:pPr>
            <a:r>
              <a:rPr lang="en-US" sz="1800">
                <a:solidFill>
                  <a:srgbClr val="2B2C30"/>
                </a:solidFill>
                <a:latin typeface="Public Sans"/>
              </a:rPr>
              <a:t>Enhance dashboard system for more dynamic and accurate data visualization.</a:t>
            </a:r>
          </a:p>
          <a:p>
            <a:pPr>
              <a:lnSpc>
                <a:spcPts val="2520"/>
              </a:lnSpc>
            </a:pPr>
          </a:p>
        </p:txBody>
      </p:sp>
      <p:grpSp>
        <p:nvGrpSpPr>
          <p:cNvPr name="Group 11" id="11"/>
          <p:cNvGrpSpPr/>
          <p:nvPr/>
        </p:nvGrpSpPr>
        <p:grpSpPr>
          <a:xfrm rot="0">
            <a:off x="1028700" y="2832411"/>
            <a:ext cx="8824332" cy="1669217"/>
            <a:chOff x="0" y="0"/>
            <a:chExt cx="4058845" cy="767774"/>
          </a:xfrm>
        </p:grpSpPr>
        <p:sp>
          <p:nvSpPr>
            <p:cNvPr name="Freeform 12" id="12"/>
            <p:cNvSpPr/>
            <p:nvPr/>
          </p:nvSpPr>
          <p:spPr>
            <a:xfrm flipH="false" flipV="false" rot="0">
              <a:off x="0" y="0"/>
              <a:ext cx="4058845" cy="767774"/>
            </a:xfrm>
            <a:custGeom>
              <a:avLst/>
              <a:gdLst/>
              <a:ahLst/>
              <a:cxnLst/>
              <a:rect r="r" b="b" t="t" l="l"/>
              <a:pathLst>
                <a:path h="767774" w="4058845">
                  <a:moveTo>
                    <a:pt x="0" y="0"/>
                  </a:moveTo>
                  <a:lnTo>
                    <a:pt x="4058845" y="0"/>
                  </a:lnTo>
                  <a:lnTo>
                    <a:pt x="4058845" y="767774"/>
                  </a:lnTo>
                  <a:lnTo>
                    <a:pt x="0" y="767774"/>
                  </a:lnTo>
                  <a:close/>
                </a:path>
              </a:pathLst>
            </a:custGeom>
            <a:solidFill>
              <a:srgbClr val="000000">
                <a:alpha val="0"/>
              </a:srgbClr>
            </a:solidFill>
            <a:ln w="9525" cap="sq">
              <a:solidFill>
                <a:srgbClr val="2B2C30"/>
              </a:solidFill>
              <a:prstDash val="solid"/>
              <a:miter/>
            </a:ln>
          </p:spPr>
        </p:sp>
        <p:sp>
          <p:nvSpPr>
            <p:cNvPr name="TextBox 13" id="13"/>
            <p:cNvSpPr txBox="true"/>
            <p:nvPr/>
          </p:nvSpPr>
          <p:spPr>
            <a:xfrm>
              <a:off x="0" y="-28575"/>
              <a:ext cx="4058845" cy="796349"/>
            </a:xfrm>
            <a:prstGeom prst="rect">
              <a:avLst/>
            </a:prstGeom>
          </p:spPr>
          <p:txBody>
            <a:bodyPr anchor="ctr" rtlCol="false" tIns="68580" lIns="68580" bIns="68580" rIns="68580"/>
            <a:lstStyle/>
            <a:p>
              <a:pPr algn="ctr">
                <a:lnSpc>
                  <a:spcPts val="1889"/>
                </a:lnSpc>
              </a:pPr>
            </a:p>
          </p:txBody>
        </p:sp>
      </p:grpSp>
      <p:grpSp>
        <p:nvGrpSpPr>
          <p:cNvPr name="Group 14" id="14"/>
          <p:cNvGrpSpPr/>
          <p:nvPr/>
        </p:nvGrpSpPr>
        <p:grpSpPr>
          <a:xfrm rot="0">
            <a:off x="11042179" y="2496927"/>
            <a:ext cx="6217121" cy="2223000"/>
            <a:chOff x="0" y="0"/>
            <a:chExt cx="2859631" cy="1022492"/>
          </a:xfrm>
        </p:grpSpPr>
        <p:sp>
          <p:nvSpPr>
            <p:cNvPr name="Freeform 15" id="15"/>
            <p:cNvSpPr/>
            <p:nvPr/>
          </p:nvSpPr>
          <p:spPr>
            <a:xfrm flipH="false" flipV="false" rot="0">
              <a:off x="0" y="0"/>
              <a:ext cx="2859631" cy="1022492"/>
            </a:xfrm>
            <a:custGeom>
              <a:avLst/>
              <a:gdLst/>
              <a:ahLst/>
              <a:cxnLst/>
              <a:rect r="r" b="b" t="t" l="l"/>
              <a:pathLst>
                <a:path h="1022492" w="2859631">
                  <a:moveTo>
                    <a:pt x="0" y="0"/>
                  </a:moveTo>
                  <a:lnTo>
                    <a:pt x="2859631" y="0"/>
                  </a:lnTo>
                  <a:lnTo>
                    <a:pt x="2859631" y="1022492"/>
                  </a:lnTo>
                  <a:lnTo>
                    <a:pt x="0" y="1022492"/>
                  </a:lnTo>
                  <a:close/>
                </a:path>
              </a:pathLst>
            </a:custGeom>
            <a:solidFill>
              <a:srgbClr val="000000">
                <a:alpha val="0"/>
              </a:srgbClr>
            </a:solidFill>
            <a:ln w="9525" cap="sq">
              <a:solidFill>
                <a:srgbClr val="2B2C30"/>
              </a:solidFill>
              <a:prstDash val="solid"/>
              <a:miter/>
            </a:ln>
          </p:spPr>
        </p:sp>
        <p:sp>
          <p:nvSpPr>
            <p:cNvPr name="TextBox 16" id="16"/>
            <p:cNvSpPr txBox="true"/>
            <p:nvPr/>
          </p:nvSpPr>
          <p:spPr>
            <a:xfrm>
              <a:off x="0" y="-28575"/>
              <a:ext cx="2859631" cy="1051067"/>
            </a:xfrm>
            <a:prstGeom prst="rect">
              <a:avLst/>
            </a:prstGeom>
          </p:spPr>
          <p:txBody>
            <a:bodyPr anchor="ctr" rtlCol="false" tIns="68580" lIns="68580" bIns="68580" rIns="68580"/>
            <a:lstStyle/>
            <a:p>
              <a:pPr algn="ctr">
                <a:lnSpc>
                  <a:spcPts val="1889"/>
                </a:lnSpc>
              </a:pPr>
            </a:p>
          </p:txBody>
        </p:sp>
      </p:grpSp>
      <p:grpSp>
        <p:nvGrpSpPr>
          <p:cNvPr name="Group 17" id="17"/>
          <p:cNvGrpSpPr/>
          <p:nvPr/>
        </p:nvGrpSpPr>
        <p:grpSpPr>
          <a:xfrm rot="0">
            <a:off x="1681739" y="2450622"/>
            <a:ext cx="3108620" cy="1849433"/>
            <a:chOff x="0" y="0"/>
            <a:chExt cx="4144827" cy="2465911"/>
          </a:xfrm>
        </p:grpSpPr>
        <p:pic>
          <p:nvPicPr>
            <p:cNvPr name="Picture 18" id="18"/>
            <p:cNvPicPr>
              <a:picLocks noChangeAspect="true"/>
            </p:cNvPicPr>
            <p:nvPr/>
          </p:nvPicPr>
          <p:blipFill>
            <a:blip r:embed="rId4"/>
            <a:srcRect l="6728" t="0" r="6728" b="0"/>
            <a:stretch>
              <a:fillRect/>
            </a:stretch>
          </p:blipFill>
          <p:spPr>
            <a:xfrm flipH="false" flipV="false">
              <a:off x="0" y="0"/>
              <a:ext cx="4144827" cy="2465911"/>
            </a:xfrm>
            <a:prstGeom prst="rect">
              <a:avLst/>
            </a:prstGeom>
          </p:spPr>
        </p:pic>
      </p:grpSp>
      <p:grpSp>
        <p:nvGrpSpPr>
          <p:cNvPr name="Group 19" id="19"/>
          <p:cNvGrpSpPr/>
          <p:nvPr/>
        </p:nvGrpSpPr>
        <p:grpSpPr>
          <a:xfrm rot="0">
            <a:off x="5217457" y="2450622"/>
            <a:ext cx="3339476" cy="1849433"/>
            <a:chOff x="0" y="0"/>
            <a:chExt cx="4452634" cy="2465911"/>
          </a:xfrm>
        </p:grpSpPr>
        <p:pic>
          <p:nvPicPr>
            <p:cNvPr name="Picture 20" id="20"/>
            <p:cNvPicPr>
              <a:picLocks noChangeAspect="true"/>
            </p:cNvPicPr>
            <p:nvPr/>
          </p:nvPicPr>
          <p:blipFill>
            <a:blip r:embed="rId5"/>
            <a:srcRect l="0" t="9103" r="0" b="9103"/>
            <a:stretch>
              <a:fillRect/>
            </a:stretch>
          </p:blipFill>
          <p:spPr>
            <a:xfrm flipH="false" flipV="false">
              <a:off x="0" y="0"/>
              <a:ext cx="4452634" cy="2465911"/>
            </a:xfrm>
            <a:prstGeom prst="rect">
              <a:avLst/>
            </a:prstGeom>
          </p:spPr>
        </p:pic>
      </p:grpSp>
      <p:grpSp>
        <p:nvGrpSpPr>
          <p:cNvPr name="Group 21" id="21"/>
          <p:cNvGrpSpPr/>
          <p:nvPr/>
        </p:nvGrpSpPr>
        <p:grpSpPr>
          <a:xfrm rot="0">
            <a:off x="8937933" y="2030751"/>
            <a:ext cx="2282342" cy="2269305"/>
            <a:chOff x="0" y="0"/>
            <a:chExt cx="3043123" cy="3025740"/>
          </a:xfrm>
        </p:grpSpPr>
        <p:pic>
          <p:nvPicPr>
            <p:cNvPr name="Picture 22" id="22"/>
            <p:cNvPicPr>
              <a:picLocks noChangeAspect="true"/>
            </p:cNvPicPr>
            <p:nvPr/>
          </p:nvPicPr>
          <p:blipFill>
            <a:blip r:embed="rId6"/>
            <a:srcRect l="12180" t="0" r="12180" b="0"/>
            <a:stretch>
              <a:fillRect/>
            </a:stretch>
          </p:blipFill>
          <p:spPr>
            <a:xfrm flipH="false" flipV="false">
              <a:off x="0" y="0"/>
              <a:ext cx="3043123" cy="3025740"/>
            </a:xfrm>
            <a:prstGeom prst="rect">
              <a:avLst/>
            </a:prstGeom>
          </p:spPr>
        </p:pic>
      </p:grpSp>
      <p:grpSp>
        <p:nvGrpSpPr>
          <p:cNvPr name="Group 23" id="23"/>
          <p:cNvGrpSpPr/>
          <p:nvPr/>
        </p:nvGrpSpPr>
        <p:grpSpPr>
          <a:xfrm rot="0">
            <a:off x="11598134" y="2697501"/>
            <a:ext cx="5371480" cy="1804127"/>
            <a:chOff x="0" y="0"/>
            <a:chExt cx="7161973" cy="2405503"/>
          </a:xfrm>
        </p:grpSpPr>
        <p:pic>
          <p:nvPicPr>
            <p:cNvPr name="Picture 24" id="24"/>
            <p:cNvPicPr>
              <a:picLocks noChangeAspect="true"/>
            </p:cNvPicPr>
            <p:nvPr/>
          </p:nvPicPr>
          <p:blipFill>
            <a:blip r:embed="rId7"/>
            <a:srcRect l="0" t="23033" r="0" b="23033"/>
            <a:stretch>
              <a:fillRect/>
            </a:stretch>
          </p:blipFill>
          <p:spPr>
            <a:xfrm flipH="false" flipV="false">
              <a:off x="0" y="0"/>
              <a:ext cx="7161973" cy="2405503"/>
            </a:xfrm>
            <a:prstGeom prst="rect">
              <a:avLst/>
            </a:prstGeom>
          </p:spPr>
        </p:pic>
      </p:grpSp>
      <p:sp>
        <p:nvSpPr>
          <p:cNvPr name="TextBox 25" id="25"/>
          <p:cNvSpPr txBox="true"/>
          <p:nvPr/>
        </p:nvSpPr>
        <p:spPr>
          <a:xfrm rot="0">
            <a:off x="14283874" y="9584791"/>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9414" y="2196672"/>
            <a:ext cx="13239573" cy="7425399"/>
          </a:xfrm>
          <a:custGeom>
            <a:avLst/>
            <a:gdLst/>
            <a:ahLst/>
            <a:cxnLst/>
            <a:rect r="r" b="b" t="t" l="l"/>
            <a:pathLst>
              <a:path h="7425399" w="13239573">
                <a:moveTo>
                  <a:pt x="0" y="0"/>
                </a:moveTo>
                <a:lnTo>
                  <a:pt x="13239573" y="0"/>
                </a:lnTo>
                <a:lnTo>
                  <a:pt x="13239573" y="7425400"/>
                </a:lnTo>
                <a:lnTo>
                  <a:pt x="0" y="7425400"/>
                </a:lnTo>
                <a:lnTo>
                  <a:pt x="0" y="0"/>
                </a:lnTo>
                <a:close/>
              </a:path>
            </a:pathLst>
          </a:custGeom>
          <a:blipFill>
            <a:blip r:embed="rId4"/>
            <a:stretch>
              <a:fillRect l="0" t="-268" r="0" b="-268"/>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ARCHITECTURE</a:t>
            </a:r>
          </a:p>
        </p:txBody>
      </p:sp>
      <p:sp>
        <p:nvSpPr>
          <p:cNvPr name="TextBox 6" id="6"/>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OUR UNIQUE SOLUTION</a:t>
            </a:r>
          </a:p>
        </p:txBody>
      </p:sp>
      <p:sp>
        <p:nvSpPr>
          <p:cNvPr name="TextBox 4" id="4"/>
          <p:cNvSpPr txBox="true"/>
          <p:nvPr/>
        </p:nvSpPr>
        <p:spPr>
          <a:xfrm rot="0">
            <a:off x="1028700" y="3408622"/>
            <a:ext cx="5146395" cy="9861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Semi-Automated Data Collection</a:t>
            </a:r>
          </a:p>
        </p:txBody>
      </p:sp>
      <p:sp>
        <p:nvSpPr>
          <p:cNvPr name="TextBox 5" id="5"/>
          <p:cNvSpPr txBox="true"/>
          <p:nvPr/>
        </p:nvSpPr>
        <p:spPr>
          <a:xfrm rot="0">
            <a:off x="6566034" y="3408622"/>
            <a:ext cx="5146395" cy="9861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Rental - Prediction &amp; Property Clustering</a:t>
            </a:r>
          </a:p>
        </p:txBody>
      </p:sp>
      <p:sp>
        <p:nvSpPr>
          <p:cNvPr name="TextBox 6" id="6"/>
          <p:cNvSpPr txBox="true"/>
          <p:nvPr/>
        </p:nvSpPr>
        <p:spPr>
          <a:xfrm rot="0">
            <a:off x="12125198" y="3408622"/>
            <a:ext cx="5146395" cy="4908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Automated ML Training</a:t>
            </a:r>
          </a:p>
        </p:txBody>
      </p:sp>
      <p:sp>
        <p:nvSpPr>
          <p:cNvPr name="Freeform 7" id="7"/>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
        <p:nvSpPr>
          <p:cNvPr name="TextBox 9" id="9"/>
          <p:cNvSpPr txBox="true"/>
          <p:nvPr/>
        </p:nvSpPr>
        <p:spPr>
          <a:xfrm rot="0">
            <a:off x="1050524" y="6042602"/>
            <a:ext cx="5146395" cy="4908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Deep Insights Dashboard</a:t>
            </a:r>
          </a:p>
        </p:txBody>
      </p:sp>
      <p:sp>
        <p:nvSpPr>
          <p:cNvPr name="TextBox 10" id="10"/>
          <p:cNvSpPr txBox="true"/>
          <p:nvPr/>
        </p:nvSpPr>
        <p:spPr>
          <a:xfrm rot="0">
            <a:off x="6813455" y="6042602"/>
            <a:ext cx="5146395" cy="4908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LLM-Generated Insights</a:t>
            </a:r>
          </a:p>
        </p:txBody>
      </p:sp>
      <p:sp>
        <p:nvSpPr>
          <p:cNvPr name="TextBox 11" id="11"/>
          <p:cNvSpPr txBox="true"/>
          <p:nvPr/>
        </p:nvSpPr>
        <p:spPr>
          <a:xfrm rot="0">
            <a:off x="12283769" y="6042602"/>
            <a:ext cx="5146395" cy="490855"/>
          </a:xfrm>
          <a:prstGeom prst="rect">
            <a:avLst/>
          </a:prstGeom>
        </p:spPr>
        <p:txBody>
          <a:bodyPr anchor="t" rtlCol="false" tIns="0" lIns="0" bIns="0" rIns="0">
            <a:spAutoFit/>
          </a:bodyPr>
          <a:lstStyle/>
          <a:p>
            <a:pPr algn="ctr">
              <a:lnSpc>
                <a:spcPts val="3919"/>
              </a:lnSpc>
            </a:pPr>
            <a:r>
              <a:rPr lang="en-US" sz="2799">
                <a:solidFill>
                  <a:srgbClr val="2B2C30"/>
                </a:solidFill>
                <a:latin typeface="Public Sans Bold"/>
              </a:rPr>
              <a:t>Alert Systems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AUTOMATED DATA COLLECTION</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130039"/>
            <a:ext cx="16434762" cy="2949341"/>
            <a:chOff x="0" y="0"/>
            <a:chExt cx="21913016" cy="3932455"/>
          </a:xfrm>
        </p:grpSpPr>
        <p:sp>
          <p:nvSpPr>
            <p:cNvPr name="TextBox 5" id="5"/>
            <p:cNvSpPr txBox="true"/>
            <p:nvPr/>
          </p:nvSpPr>
          <p:spPr>
            <a:xfrm rot="0">
              <a:off x="0" y="-76200"/>
              <a:ext cx="21775450" cy="2683953"/>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Our semi-automated data collection module streamlines the extraction of real estate listings and competitor information, despite variations in website structures. We incorporate human oversight to ensure the accuracy and quality of the data collected. Verified data is immediately integrated into our database, supporting our dashboard and listings with the most current market analysis. Additionally, we employ Large Language Models from OpenAI, using a 'Chain of Thoughts' technique to adapt our scraping capabilities to diverse web architectures, enhancing the precision of our data extraction.</a:t>
              </a:r>
            </a:p>
          </p:txBody>
        </p:sp>
        <p:sp>
          <p:nvSpPr>
            <p:cNvPr name="TextBox 6" id="6"/>
            <p:cNvSpPr txBox="true"/>
            <p:nvPr/>
          </p:nvSpPr>
          <p:spPr>
            <a:xfrm rot="0">
              <a:off x="0" y="3260926"/>
              <a:ext cx="21913016" cy="671529"/>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DataExtraction / RealTimeAnalytics / OpenAIIntegration</a:t>
              </a:r>
            </a:p>
          </p:txBody>
        </p:sp>
      </p:grpSp>
      <p:grpSp>
        <p:nvGrpSpPr>
          <p:cNvPr name="Group 7" id="7"/>
          <p:cNvGrpSpPr/>
          <p:nvPr/>
        </p:nvGrpSpPr>
        <p:grpSpPr>
          <a:xfrm rot="0">
            <a:off x="802709" y="5496278"/>
            <a:ext cx="11164592" cy="4317083"/>
            <a:chOff x="0" y="0"/>
            <a:chExt cx="14886122" cy="5756111"/>
          </a:xfrm>
        </p:grpSpPr>
        <p:pic>
          <p:nvPicPr>
            <p:cNvPr name="Picture 8" id="8"/>
            <p:cNvPicPr>
              <a:picLocks noChangeAspect="true"/>
            </p:cNvPicPr>
            <p:nvPr/>
          </p:nvPicPr>
          <p:blipFill>
            <a:blip r:embed="rId2"/>
            <a:srcRect l="0" t="3235" r="0" b="3235"/>
            <a:stretch>
              <a:fillRect/>
            </a:stretch>
          </p:blipFill>
          <p:spPr>
            <a:xfrm flipH="false" flipV="false">
              <a:off x="0" y="0"/>
              <a:ext cx="14886122" cy="5756111"/>
            </a:xfrm>
            <a:prstGeom prst="rect">
              <a:avLst/>
            </a:prstGeom>
          </p:spPr>
        </p:pic>
      </p:grpSp>
      <p:sp>
        <p:nvSpPr>
          <p:cNvPr name="Freeform 9" id="9"/>
          <p:cNvSpPr/>
          <p:nvPr/>
        </p:nvSpPr>
        <p:spPr>
          <a:xfrm flipH="false" flipV="false" rot="0">
            <a:off x="17233103"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494499"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RENTAL - PREDICTION &amp; PROPERTY CLUSTERING</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504079"/>
            <a:ext cx="8477493" cy="5108886"/>
            <a:chOff x="0" y="0"/>
            <a:chExt cx="11303324" cy="6811849"/>
          </a:xfrm>
        </p:grpSpPr>
        <p:sp>
          <p:nvSpPr>
            <p:cNvPr name="TextBox 5" id="5"/>
            <p:cNvSpPr txBox="true"/>
            <p:nvPr/>
          </p:nvSpPr>
          <p:spPr>
            <a:xfrm rot="0">
              <a:off x="0" y="-76200"/>
              <a:ext cx="11232364" cy="4857080"/>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To master the complexities of rental pricing, our advanced machine learning models utilize a vast dataset from public and competitor sources to forecast rental rates accurately. These predictions help analysts determine if listed rents align with or deviate from market trends, providing a vital competitive advantage. Furthermore, our property clustering module categorizes similar properties into groups, giving analysts a clear overview of the competitive landscape and facilitating more informed decision-making regarding rental pricing strategies.</a:t>
              </a:r>
            </a:p>
          </p:txBody>
        </p:sp>
        <p:sp>
          <p:nvSpPr>
            <p:cNvPr name="TextBox 6" id="6"/>
            <p:cNvSpPr txBox="true"/>
            <p:nvPr/>
          </p:nvSpPr>
          <p:spPr>
            <a:xfrm rot="0">
              <a:off x="0" y="5434053"/>
              <a:ext cx="11303324" cy="1377795"/>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RentalForecasting / PropertyClustering / CompetitiveEdge</a:t>
              </a:r>
            </a:p>
          </p:txBody>
        </p:sp>
      </p:grpSp>
      <p:grpSp>
        <p:nvGrpSpPr>
          <p:cNvPr name="Group 7" id="7"/>
          <p:cNvGrpSpPr/>
          <p:nvPr/>
        </p:nvGrpSpPr>
        <p:grpSpPr>
          <a:xfrm rot="0">
            <a:off x="9765075" y="2312790"/>
            <a:ext cx="7773804" cy="5063759"/>
            <a:chOff x="0" y="0"/>
            <a:chExt cx="2364475" cy="1540189"/>
          </a:xfrm>
        </p:grpSpPr>
        <p:sp>
          <p:nvSpPr>
            <p:cNvPr name="Freeform 8" id="8"/>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9" id="9"/>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0" id="10"/>
          <p:cNvGrpSpPr/>
          <p:nvPr/>
        </p:nvGrpSpPr>
        <p:grpSpPr>
          <a:xfrm rot="0">
            <a:off x="10375774" y="2686128"/>
            <a:ext cx="6552408" cy="4317083"/>
            <a:chOff x="0" y="0"/>
            <a:chExt cx="8736544" cy="5756111"/>
          </a:xfrm>
        </p:grpSpPr>
        <p:pic>
          <p:nvPicPr>
            <p:cNvPr name="Picture 11" id="11"/>
            <p:cNvPicPr>
              <a:picLocks noChangeAspect="true"/>
            </p:cNvPicPr>
            <p:nvPr/>
          </p:nvPicPr>
          <p:blipFill>
            <a:blip r:embed="rId2"/>
            <a:srcRect l="7174" t="0" r="7174" b="0"/>
            <a:stretch>
              <a:fillRect/>
            </a:stretch>
          </p:blipFill>
          <p:spPr>
            <a:xfrm flipH="false" flipV="false">
              <a:off x="0" y="0"/>
              <a:ext cx="8736544" cy="5756111"/>
            </a:xfrm>
            <a:prstGeom prst="rect">
              <a:avLst/>
            </a:prstGeom>
          </p:spPr>
        </p:pic>
      </p:grpSp>
      <p:sp>
        <p:nvSpPr>
          <p:cNvPr name="Freeform 12" id="12"/>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AUTOMATED ML TRAINING</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504079"/>
            <a:ext cx="8477493" cy="4701425"/>
            <a:chOff x="0" y="0"/>
            <a:chExt cx="11303324" cy="6268567"/>
          </a:xfrm>
        </p:grpSpPr>
        <p:sp>
          <p:nvSpPr>
            <p:cNvPr name="TextBox 5" id="5"/>
            <p:cNvSpPr txBox="true"/>
            <p:nvPr/>
          </p:nvSpPr>
          <p:spPr>
            <a:xfrm rot="0">
              <a:off x="0" y="-76200"/>
              <a:ext cx="11232364" cy="4313798"/>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NS-Rentals includes an automated retraining pipeline that continuously updates our machine learning models with new data to maintain sharp and current insights. This robust system enhances model accuracy and permits real-time deployment of the most effective models. Once reviewed and scored, these models are immediately implemented through our user interface, ensuring that our tools are always equipped with the latest technological advancements to drive decision-making.</a:t>
              </a:r>
            </a:p>
          </p:txBody>
        </p:sp>
        <p:sp>
          <p:nvSpPr>
            <p:cNvPr name="TextBox 6" id="6"/>
            <p:cNvSpPr txBox="true"/>
            <p:nvPr/>
          </p:nvSpPr>
          <p:spPr>
            <a:xfrm rot="0">
              <a:off x="0" y="4890771"/>
              <a:ext cx="11303324" cy="1377795"/>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MachineLearning / RealTimeInsights / AutomatedRetraining</a:t>
              </a:r>
            </a:p>
          </p:txBody>
        </p:sp>
      </p:grpSp>
      <p:grpSp>
        <p:nvGrpSpPr>
          <p:cNvPr name="Group 7" id="7"/>
          <p:cNvGrpSpPr/>
          <p:nvPr/>
        </p:nvGrpSpPr>
        <p:grpSpPr>
          <a:xfrm rot="0">
            <a:off x="9765075" y="2312790"/>
            <a:ext cx="7773804" cy="5063759"/>
            <a:chOff x="0" y="0"/>
            <a:chExt cx="2364475" cy="1540189"/>
          </a:xfrm>
        </p:grpSpPr>
        <p:sp>
          <p:nvSpPr>
            <p:cNvPr name="Freeform 8" id="8"/>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9" id="9"/>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0" id="10"/>
          <p:cNvGrpSpPr/>
          <p:nvPr/>
        </p:nvGrpSpPr>
        <p:grpSpPr>
          <a:xfrm rot="0">
            <a:off x="10375774" y="2686128"/>
            <a:ext cx="6552408" cy="4317083"/>
            <a:chOff x="0" y="0"/>
            <a:chExt cx="8736544" cy="5756111"/>
          </a:xfrm>
        </p:grpSpPr>
        <p:pic>
          <p:nvPicPr>
            <p:cNvPr name="Picture 11" id="11"/>
            <p:cNvPicPr>
              <a:picLocks noChangeAspect="true"/>
            </p:cNvPicPr>
            <p:nvPr/>
          </p:nvPicPr>
          <p:blipFill>
            <a:blip r:embed="rId2"/>
            <a:srcRect l="7162" t="0" r="7162" b="0"/>
            <a:stretch>
              <a:fillRect/>
            </a:stretch>
          </p:blipFill>
          <p:spPr>
            <a:xfrm flipH="false" flipV="false">
              <a:off x="0" y="0"/>
              <a:ext cx="8736544" cy="5756111"/>
            </a:xfrm>
            <a:prstGeom prst="rect">
              <a:avLst/>
            </a:prstGeom>
          </p:spPr>
        </p:pic>
      </p:grpSp>
      <p:sp>
        <p:nvSpPr>
          <p:cNvPr name="Freeform 12" id="12"/>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DEEP INSIGHTS DASHBOARD</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4" id="4"/>
          <p:cNvGrpSpPr/>
          <p:nvPr/>
        </p:nvGrpSpPr>
        <p:grpSpPr>
          <a:xfrm rot="0">
            <a:off x="802709" y="2504079"/>
            <a:ext cx="8477493" cy="7146193"/>
            <a:chOff x="0" y="0"/>
            <a:chExt cx="11303324" cy="9528258"/>
          </a:xfrm>
        </p:grpSpPr>
        <p:sp>
          <p:nvSpPr>
            <p:cNvPr name="TextBox 5" id="5"/>
            <p:cNvSpPr txBox="true"/>
            <p:nvPr/>
          </p:nvSpPr>
          <p:spPr>
            <a:xfrm rot="0">
              <a:off x="0" y="-76200"/>
              <a:ext cx="11232364" cy="7573489"/>
            </a:xfrm>
            <a:prstGeom prst="rect">
              <a:avLst/>
            </a:prstGeom>
          </p:spPr>
          <p:txBody>
            <a:bodyPr anchor="t" rtlCol="false" tIns="0" lIns="0" bIns="0" rIns="0">
              <a:spAutoFit/>
            </a:bodyPr>
            <a:lstStyle/>
            <a:p>
              <a:pPr>
                <a:lnSpc>
                  <a:spcPts val="3208"/>
                </a:lnSpc>
              </a:pPr>
              <a:r>
                <a:rPr lang="en-US" sz="2138">
                  <a:solidFill>
                    <a:srgbClr val="2B2C30"/>
                  </a:solidFill>
                  <a:latin typeface="Public Sans"/>
                </a:rPr>
                <a:t>Our dashboard transcends traditional data presentations by delivering deep insights into the Halifax rental market through advanced analytics. Enhanced by Google API, it offers practical features such as locating nearest parking options with availability and rates, and calculating distances from properties to key areas including Downtown and Southend Halifax, Central Halifax, Clayton Park, Rockingham, and Larry Uteck area, along with essential amenities like bus stops, restaurants, and hospitals. The dashboard includes a map-based system for visualizing properties and parking, facilitating detailed comparisons and tailored recommendations. Integrated with real-time data from our automated scraping tools, our dashboard provides a dynamic and current view of market conditions, making it an indispensable resource.</a:t>
              </a:r>
            </a:p>
          </p:txBody>
        </p:sp>
        <p:sp>
          <p:nvSpPr>
            <p:cNvPr name="TextBox 6" id="6"/>
            <p:cNvSpPr txBox="true"/>
            <p:nvPr/>
          </p:nvSpPr>
          <p:spPr>
            <a:xfrm rot="0">
              <a:off x="0" y="8150462"/>
              <a:ext cx="11303324" cy="1377795"/>
            </a:xfrm>
            <a:prstGeom prst="rect">
              <a:avLst/>
            </a:prstGeom>
          </p:spPr>
          <p:txBody>
            <a:bodyPr anchor="t" rtlCol="false" tIns="0" lIns="0" bIns="0" rIns="0">
              <a:spAutoFit/>
            </a:bodyPr>
            <a:lstStyle/>
            <a:p>
              <a:pPr>
                <a:lnSpc>
                  <a:spcPts val="4192"/>
                </a:lnSpc>
              </a:pPr>
              <a:r>
                <a:rPr lang="en-US" sz="2994">
                  <a:solidFill>
                    <a:srgbClr val="2B2C30"/>
                  </a:solidFill>
                  <a:latin typeface="Public Sans Bold"/>
                </a:rPr>
                <a:t>AdvancedAnalytics / DynamicDashboard / RealTimeData</a:t>
              </a:r>
            </a:p>
          </p:txBody>
        </p:sp>
      </p:grpSp>
      <p:grpSp>
        <p:nvGrpSpPr>
          <p:cNvPr name="Group 7" id="7"/>
          <p:cNvGrpSpPr/>
          <p:nvPr/>
        </p:nvGrpSpPr>
        <p:grpSpPr>
          <a:xfrm rot="0">
            <a:off x="9765075" y="2312790"/>
            <a:ext cx="7773804" cy="5063759"/>
            <a:chOff x="0" y="0"/>
            <a:chExt cx="2364475" cy="1540189"/>
          </a:xfrm>
        </p:grpSpPr>
        <p:sp>
          <p:nvSpPr>
            <p:cNvPr name="Freeform 8" id="8"/>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9" id="9"/>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0" id="10"/>
          <p:cNvGrpSpPr/>
          <p:nvPr/>
        </p:nvGrpSpPr>
        <p:grpSpPr>
          <a:xfrm rot="0">
            <a:off x="10375774" y="2686128"/>
            <a:ext cx="6552408" cy="4317083"/>
            <a:chOff x="0" y="0"/>
            <a:chExt cx="8736544" cy="5756111"/>
          </a:xfrm>
        </p:grpSpPr>
        <p:pic>
          <p:nvPicPr>
            <p:cNvPr name="Picture 11" id="11"/>
            <p:cNvPicPr>
              <a:picLocks noChangeAspect="true"/>
            </p:cNvPicPr>
            <p:nvPr/>
          </p:nvPicPr>
          <p:blipFill>
            <a:blip r:embed="rId2"/>
            <a:srcRect l="7162" t="0" r="7162" b="0"/>
            <a:stretch>
              <a:fillRect/>
            </a:stretch>
          </p:blipFill>
          <p:spPr>
            <a:xfrm flipH="false" flipV="false">
              <a:off x="0" y="0"/>
              <a:ext cx="8736544" cy="5756111"/>
            </a:xfrm>
            <a:prstGeom prst="rect">
              <a:avLst/>
            </a:prstGeom>
          </p:spPr>
        </p:pic>
      </p:grpSp>
      <p:sp>
        <p:nvSpPr>
          <p:cNvPr name="Freeform 12" id="12"/>
          <p:cNvSpPr/>
          <p:nvPr/>
        </p:nvSpPr>
        <p:spPr>
          <a:xfrm flipH="false" flipV="false" rot="0">
            <a:off x="17551918" y="9085817"/>
            <a:ext cx="535737" cy="727544"/>
          </a:xfrm>
          <a:custGeom>
            <a:avLst/>
            <a:gdLst/>
            <a:ahLst/>
            <a:cxnLst/>
            <a:rect r="r" b="b" t="t" l="l"/>
            <a:pathLst>
              <a:path h="727544" w="535737">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813314" y="9308069"/>
            <a:ext cx="2468900" cy="368765"/>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BlackHoles-X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DAGC01IV04o</dc:identifier>
  <dcterms:modified xsi:type="dcterms:W3CDTF">2011-08-01T06:04:30Z</dcterms:modified>
  <cp:revision>1</cp:revision>
  <dc:title>NS-Rentals</dc:title>
</cp:coreProperties>
</file>